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SB AggroOTF Medium"/>
      <p:regular r:id="rId11"/>
    </p:embeddedFont>
    <p:embeddedFont>
      <p:font typeface="Pretendard Regular"/>
      <p:regular r:id="rId12"/>
    </p:embeddedFont>
    <p:embeddedFont>
      <p:font typeface="Noto Sans CJK KR Regular"/>
      <p:regular r:id="rId13"/>
    </p:embeddedFont>
    <p:embeddedFont>
      <p:font typeface="Pretendard SemiBold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.fntdata" Type="http://schemas.openxmlformats.org/officeDocument/2006/relationships/font"/><Relationship Id="rId12" Target="fonts/font2.fntdata" Type="http://schemas.openxmlformats.org/officeDocument/2006/relationships/font"/><Relationship Id="rId13" Target="fonts/font3.fntdata" Type="http://schemas.openxmlformats.org/officeDocument/2006/relationships/font"/><Relationship Id="rId14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2870200"/>
            <a:ext cx="7277100" cy="384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39300" y="3048000"/>
            <a:ext cx="6172200" cy="346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43200" y="304800"/>
            <a:ext cx="2603500" cy="1104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08200" y="685800"/>
            <a:ext cx="12598400" cy="158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SafeWork Hat (SW^)</a:t>
            </a:r>
          </a:p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: 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화재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시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CCTV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를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통한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화재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인식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신고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구현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구조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시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CV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를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통해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구조자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감지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환경</a:t>
            </a:r>
            <a:r>
              <a:rPr lang="en-US" sz="33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SB AggroOTF Medium"/>
              </a:rPr>
              <a:t>파악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800" y="7366000"/>
            <a:ext cx="86995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CCTV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화재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감지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신고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: 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신속하게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신고</a:t>
            </a:r>
          </a:p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근무모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구조자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감지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파악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소방관의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안전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보장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3900" y="8458200"/>
            <a:ext cx="5003800" cy="125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yolo v8n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사용해서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cctv: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불꽃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연기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스파크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감지</a:t>
            </a:r>
          </a:p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근무모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균열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소화기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++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감지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28900" y="584200"/>
            <a:ext cx="28448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TEAM </a:t>
            </a:r>
            <a:r>
              <a:rPr lang="ko-KR" sz="1900" b="false" i="false" u="none" strike="noStrike">
                <a:solidFill>
                  <a:srgbClr val="554B66"/>
                </a:solidFill>
                <a:ea typeface="SB AggroOTF Medium"/>
              </a:rPr>
              <a:t>헌희석이지영</a:t>
            </a:r>
          </a:p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SW hat(^)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13800" y="6832600"/>
            <a:ext cx="8242300" cy="323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• YOLOv8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안정적이고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널리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사용됨</a:t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• YOLOv11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아직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연구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단계일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가능성이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큼</a:t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• YOLOv8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학습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배포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최적화가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되어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있음</a:t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• YOLOv8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공식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API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도구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지원이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많음</a:t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61700" y="7251700"/>
            <a:ext cx="5041900" cy="223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68100" y="2184400"/>
            <a:ext cx="5067300" cy="5067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62000" y="622300"/>
            <a:ext cx="176530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SB AggroOTF Medium"/>
              </a:rPr>
              <a:t>roboflow </a:t>
            </a:r>
            <a:r>
              <a:rPr lang="ko-KR" sz="3500" b="false" i="false" u="none" strike="noStrike">
                <a:solidFill>
                  <a:srgbClr val="000000"/>
                </a:solidFill>
                <a:ea typeface="SB AggroOTF Medium"/>
              </a:rPr>
              <a:t>데이터셋</a:t>
            </a:r>
            <a:r>
              <a:rPr lang="en-US" sz="35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SB AggroOTF Medium"/>
              </a:rPr>
              <a:t>이용</a:t>
            </a:r>
            <a:r>
              <a:rPr lang="en-US" sz="3500" b="false" i="false" u="none" strike="noStrike">
                <a:solidFill>
                  <a:srgbClr val="000000"/>
                </a:solidFill>
                <a:latin typeface="SB AggroOTF Medium"/>
              </a:rPr>
              <a:t>: </a:t>
            </a:r>
            <a:r>
              <a:rPr lang="ko-KR" sz="3500" b="false" i="false" u="none" strike="noStrike">
                <a:solidFill>
                  <a:srgbClr val="000000"/>
                </a:solidFill>
                <a:ea typeface="SB AggroOTF Medium"/>
              </a:rPr>
              <a:t>근무모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SB AggroOTF Medium"/>
              </a:rPr>
              <a:t>(hand, shoe, crack, exposure, emergency sign,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SB AggroOTF Medium"/>
              </a:rPr>
              <a:t>fire-extinguisher, door, elevator,person)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667000"/>
            <a:ext cx="6553200" cy="361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4400" y="6502400"/>
            <a:ext cx="6451600" cy="322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86200" y="2667000"/>
            <a:ext cx="6400800" cy="361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04800"/>
            <a:ext cx="2603500" cy="1104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328900" y="584200"/>
            <a:ext cx="28448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TEAM </a:t>
            </a:r>
            <a:r>
              <a:rPr lang="ko-KR" sz="1900" b="false" i="false" u="none" strike="noStrike">
                <a:solidFill>
                  <a:srgbClr val="554B66"/>
                </a:solidFill>
                <a:ea typeface="SB AggroOTF Medium"/>
              </a:rPr>
              <a:t>헌희석이지영</a:t>
            </a:r>
          </a:p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SW hat(^)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08200" y="6070600"/>
            <a:ext cx="6781800" cy="3390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0" y="1282700"/>
            <a:ext cx="5245100" cy="524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83900" y="6845300"/>
            <a:ext cx="5359400" cy="2184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27100" y="584200"/>
            <a:ext cx="174498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SB AggroOTF Medium"/>
              </a:rPr>
              <a:t>roboflow </a:t>
            </a:r>
            <a:r>
              <a:rPr lang="ko-KR" sz="3500" b="false" i="false" u="none" strike="noStrike">
                <a:solidFill>
                  <a:srgbClr val="000000"/>
                </a:solidFill>
                <a:ea typeface="SB AggroOTF Medium"/>
              </a:rPr>
              <a:t>데이터셋</a:t>
            </a:r>
            <a:r>
              <a:rPr lang="en-US" sz="35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SB AggroOTF Medium"/>
              </a:rPr>
              <a:t>이용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SB AggroOTF Medium"/>
              </a:rPr>
              <a:t>: CCTV(fire, smoke, spark)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1981200"/>
            <a:ext cx="9245600" cy="384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43200" y="304800"/>
            <a:ext cx="2603500" cy="1104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28900" y="584200"/>
            <a:ext cx="28448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TEAM </a:t>
            </a:r>
            <a:r>
              <a:rPr lang="ko-KR" sz="1900" b="false" i="false" u="none" strike="noStrike">
                <a:solidFill>
                  <a:srgbClr val="554B66"/>
                </a:solidFill>
                <a:ea typeface="SB AggroOTF Medium"/>
              </a:rPr>
              <a:t>헌희석이지영</a:t>
            </a:r>
          </a:p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SW hat(^)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25700" y="2908300"/>
            <a:ext cx="5448300" cy="3746500"/>
          </a:xfrm>
          <a:prstGeom prst="rect">
            <a:avLst/>
          </a:prstGeom>
          <a:effectLst>
            <a:outerShdw dir="2700000" dist="345716" blurRad="139698">
              <a:srgbClr val="000000">
                <a:alpha val="17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18700" y="2908300"/>
            <a:ext cx="6172200" cy="3975100"/>
          </a:xfrm>
          <a:prstGeom prst="rect">
            <a:avLst/>
          </a:prstGeom>
          <a:effectLst>
            <a:outerShdw dir="2700000" dist="366771" blurRad="157232">
              <a:srgbClr val="000000">
                <a:alpha val="17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25700" y="6946900"/>
            <a:ext cx="5448300" cy="2870200"/>
          </a:xfrm>
          <a:prstGeom prst="rect">
            <a:avLst/>
          </a:prstGeom>
          <a:effectLst>
            <a:outerShdw dir="2700000" dist="264497" blurRad="81770">
              <a:srgbClr val="000000">
                <a:alpha val="17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0" y="7099300"/>
            <a:ext cx="2857500" cy="2565400"/>
          </a:xfrm>
          <a:prstGeom prst="rect">
            <a:avLst/>
          </a:prstGeom>
          <a:effectLst>
            <a:outerShdw dir="2700000" dist="236806" blurRad="65544">
              <a:srgbClr val="000000">
                <a:alpha val="17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58800" y="7302500"/>
            <a:ext cx="2857500" cy="2159000"/>
          </a:xfrm>
          <a:prstGeom prst="rect">
            <a:avLst/>
          </a:prstGeom>
          <a:effectLst>
            <a:outerShdw dir="2700000" dist="199292" blurRad="46423">
              <a:srgbClr val="000000">
                <a:alpha val="17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04800"/>
            <a:ext cx="2603500" cy="1104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28900" y="584200"/>
            <a:ext cx="28448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TEAM </a:t>
            </a:r>
            <a:r>
              <a:rPr lang="ko-KR" sz="1900" b="false" i="false" u="none" strike="noStrike">
                <a:solidFill>
                  <a:srgbClr val="554B66"/>
                </a:solidFill>
                <a:ea typeface="SB AggroOTF Medium"/>
              </a:rPr>
              <a:t>헌희석이지영</a:t>
            </a:r>
          </a:p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SW hat(^)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44800" y="1638300"/>
            <a:ext cx="4584700" cy="129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SB AggroOTF Medium"/>
              </a:rPr>
              <a:t>Trainig </a:t>
            </a:r>
            <a:r>
              <a:rPr lang="ko-KR" sz="3900" b="false" i="false" u="none" strike="noStrike">
                <a:solidFill>
                  <a:srgbClr val="000000"/>
                </a:solidFill>
                <a:ea typeface="SB AggroOTF Medium"/>
              </a:rPr>
              <a:t>과정</a:t>
            </a:r>
          </a:p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SB AggroOTF Medium"/>
              </a:rPr>
              <a:t>(kaggle, colab)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8600" y="1638300"/>
            <a:ext cx="5257800" cy="129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>
                <a:solidFill>
                  <a:srgbClr val="000000"/>
                </a:solidFill>
                <a:ea typeface="SB AggroOTF Medium"/>
              </a:rPr>
              <a:t>웹캠으로</a:t>
            </a:r>
            <a:r>
              <a:rPr lang="en-US" sz="3900" b="false" i="false" u="none" strike="noStrike">
                <a:solidFill>
                  <a:srgbClr val="000000"/>
                </a:solidFill>
                <a:latin typeface="SB AggroOTF Medium"/>
              </a:rPr>
              <a:t> yolo </a:t>
            </a:r>
            <a:r>
              <a:rPr lang="ko-KR" sz="3900" b="false" i="false" u="none" strike="noStrike">
                <a:solidFill>
                  <a:srgbClr val="000000"/>
                </a:solidFill>
                <a:ea typeface="SB AggroOTF Medium"/>
              </a:rPr>
              <a:t>실행</a:t>
            </a:r>
          </a:p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SB AggroOTF Medium"/>
              </a:rPr>
              <a:t>(VS Code)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71900" y="1384300"/>
            <a:ext cx="10744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SB AggroOTF Medium"/>
              </a:rPr>
              <a:t>하드</a:t>
            </a:r>
            <a:r>
              <a:rPr lang="en-US" sz="60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SB AggroOTF Medium"/>
              </a:rPr>
              <a:t>웨어</a:t>
            </a:r>
            <a:r>
              <a:rPr lang="en-US" sz="60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SB AggroOTF Medium"/>
              </a:rPr>
              <a:t>위주의</a:t>
            </a:r>
            <a:r>
              <a:rPr lang="en-US" sz="60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SB AggroOTF Medium"/>
              </a:rPr>
              <a:t>작업진행</a:t>
            </a:r>
            <a:r>
              <a:rPr lang="en-US" sz="60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SB AggroOTF Medium"/>
              </a:rPr>
              <a:t>예정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16300" y="5918200"/>
            <a:ext cx="5727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93200" y="5918200"/>
            <a:ext cx="57277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79500" y="7429500"/>
            <a:ext cx="59563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우드락으로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시현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공간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제작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부저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연결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59600" y="7251700"/>
            <a:ext cx="33782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시연용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모자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제작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led,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스위치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연결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모델과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아두이노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연결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39900" y="3314700"/>
            <a:ext cx="3086100" cy="711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95500" y="3441700"/>
            <a:ext cx="2374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600" b="false" i="false" u="none" strike="noStrike" spc="-100">
                <a:solidFill>
                  <a:srgbClr val="000000"/>
                </a:solidFill>
                <a:latin typeface="Pretendard SemiBold"/>
              </a:rPr>
              <a:t>CCTV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581900" y="3314700"/>
            <a:ext cx="3086100" cy="711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24800" y="3441700"/>
            <a:ext cx="2374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2600" b="false" i="false" u="none" strike="noStrike" spc="-100">
                <a:solidFill>
                  <a:srgbClr val="000000"/>
                </a:solidFill>
                <a:ea typeface="Pretendard SemiBold"/>
              </a:rPr>
              <a:t>근무모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4648200"/>
            <a:ext cx="2628900" cy="176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9300" y="3479800"/>
            <a:ext cx="4102100" cy="410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57200" y="4368800"/>
            <a:ext cx="3492500" cy="228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296900" y="3314700"/>
            <a:ext cx="3086100" cy="711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652500" y="3429000"/>
            <a:ext cx="2374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2600" b="false" i="false" u="none" strike="noStrike" spc="-100">
                <a:solidFill>
                  <a:srgbClr val="000000"/>
                </a:solidFill>
                <a:ea typeface="Pretendard SemiBold"/>
              </a:rPr>
              <a:t>데이터베이스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11100" y="7327900"/>
            <a:ext cx="4775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객체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인식한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클래스를</a:t>
            </a:r>
          </a:p>
          <a:p>
            <a:pPr algn="l" lvl="0">
              <a:lnSpc>
                <a:spcPct val="124499"/>
              </a:lnSpc>
            </a:pP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컨트롤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타워로</a:t>
            </a:r>
            <a:r>
              <a:rPr lang="en-US" sz="2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100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04800"/>
            <a:ext cx="2603500" cy="1104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328900" y="584200"/>
            <a:ext cx="28448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TEAM </a:t>
            </a:r>
            <a:r>
              <a:rPr lang="ko-KR" sz="1900" b="false" i="false" u="none" strike="noStrike">
                <a:solidFill>
                  <a:srgbClr val="554B66"/>
                </a:solidFill>
                <a:ea typeface="SB AggroOTF Medium"/>
              </a:rPr>
              <a:t>헌희석이지영</a:t>
            </a:r>
          </a:p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54B66"/>
                </a:solidFill>
                <a:latin typeface="SB AggroOTF Medium"/>
              </a:rPr>
              <a:t>SW hat(^)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